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5343159e674d58" /><Relationship Type="http://schemas.openxmlformats.org/officeDocument/2006/relationships/extended-properties" Target="/docProps/app.xml" Id="R84538f5309de465e" /><Relationship Type="http://schemas.openxmlformats.org/officeDocument/2006/relationships/officeDocument" Target="/ppt/presentation.xml" Id="R1788a46b37be48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d0566a6833441b0"/>
  </p:sldMasterIdLst>
  <p:notesMasterIdLst>
    <p:notesMasterId xmlns:r="http://schemas.openxmlformats.org/officeDocument/2006/relationships" r:id="R5cb6da91d87b4232"/>
  </p:notesMasterIdLst>
  <p:sldIdLst>
    <p:sldId xmlns:r="http://schemas.openxmlformats.org/officeDocument/2006/relationships" id="256" r:id="Raccd13edf0a54e32"/>
    <p:sldId xmlns:r="http://schemas.openxmlformats.org/officeDocument/2006/relationships" id="257" r:id="R521b4ab8145d4050"/>
    <p:sldId xmlns:r="http://schemas.openxmlformats.org/officeDocument/2006/relationships" id="258" r:id="R728bef2f0ef64d25"/>
    <p:sldId xmlns:r="http://schemas.openxmlformats.org/officeDocument/2006/relationships" id="259" r:id="R2a7b6c9e86184c98"/>
    <p:sldId xmlns:r="http://schemas.openxmlformats.org/officeDocument/2006/relationships" id="260" r:id="R17a8b700db094ede"/>
    <p:sldId xmlns:r="http://schemas.openxmlformats.org/officeDocument/2006/relationships" id="261" r:id="Rcf191fe5ff3b46d6"/>
    <p:sldId xmlns:r="http://schemas.openxmlformats.org/officeDocument/2006/relationships" id="262" r:id="Rcf939d87f3b24769"/>
    <p:sldId xmlns:r="http://schemas.openxmlformats.org/officeDocument/2006/relationships" id="263" r:id="R18a2f63e36294baf"/>
    <p:sldId xmlns:r="http://schemas.openxmlformats.org/officeDocument/2006/relationships" id="264" r:id="R3987b805346a4115"/>
    <p:sldId xmlns:r="http://schemas.openxmlformats.org/officeDocument/2006/relationships" id="265" r:id="R727adca677cc4fa8"/>
    <p:sldId xmlns:r="http://schemas.openxmlformats.org/officeDocument/2006/relationships" id="266" r:id="R9f1eb15bd7b545be"/>
    <p:sldId xmlns:r="http://schemas.openxmlformats.org/officeDocument/2006/relationships" id="267" r:id="Rf9022fbf174c45f4"/>
    <p:sldId xmlns:r="http://schemas.openxmlformats.org/officeDocument/2006/relationships" id="268" r:id="R1b779e87507b48b9"/>
    <p:sldId xmlns:r="http://schemas.openxmlformats.org/officeDocument/2006/relationships" id="269" r:id="Rd81e0368ec4844fb"/>
    <p:sldId xmlns:r="http://schemas.openxmlformats.org/officeDocument/2006/relationships" id="270" r:id="R4fea93f953704521"/>
    <p:sldId xmlns:r="http://schemas.openxmlformats.org/officeDocument/2006/relationships" id="271" r:id="R19721e1891304bb0"/>
    <p:sldId xmlns:r="http://schemas.openxmlformats.org/officeDocument/2006/relationships" id="272" r:id="Re684ea29f0b842e7"/>
    <p:sldId xmlns:r="http://schemas.openxmlformats.org/officeDocument/2006/relationships" id="273" r:id="R6ae4e0d6dce2400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8c64a6f8f5f4ef7" /><Relationship Type="http://schemas.openxmlformats.org/officeDocument/2006/relationships/slideMaster" Target="/ppt/slideMasters/slideMaster1.xml" Id="R5d0566a6833441b0" /><Relationship Type="http://schemas.openxmlformats.org/officeDocument/2006/relationships/notesMaster" Target="/ppt/notesMasters/notesMaster1.xml" Id="R5cb6da91d87b4232" /><Relationship Type="http://schemas.openxmlformats.org/officeDocument/2006/relationships/presProps" Target="/ppt/presProps.xml" Id="Rc6313c7de0b649fc" /><Relationship Type="http://schemas.openxmlformats.org/officeDocument/2006/relationships/tableStyles" Target="/ppt/tableStyles.xml" Id="R4d785db00d964d4f" /><Relationship Type="http://schemas.openxmlformats.org/officeDocument/2006/relationships/slide" Target="/ppt/slides/slide1.xml" Id="Raccd13edf0a54e32" /><Relationship Type="http://schemas.openxmlformats.org/officeDocument/2006/relationships/slide" Target="/ppt/slides/slide2.xml" Id="R521b4ab8145d4050" /><Relationship Type="http://schemas.openxmlformats.org/officeDocument/2006/relationships/slide" Target="/ppt/slides/slide3.xml" Id="R728bef2f0ef64d25" /><Relationship Type="http://schemas.openxmlformats.org/officeDocument/2006/relationships/slide" Target="/ppt/slides/slide4.xml" Id="R2a7b6c9e86184c98" /><Relationship Type="http://schemas.openxmlformats.org/officeDocument/2006/relationships/slide" Target="/ppt/slides/slide5.xml" Id="R17a8b700db094ede" /><Relationship Type="http://schemas.openxmlformats.org/officeDocument/2006/relationships/slide" Target="/ppt/slides/slide6.xml" Id="Rcf191fe5ff3b46d6" /><Relationship Type="http://schemas.openxmlformats.org/officeDocument/2006/relationships/slide" Target="/ppt/slides/slide7.xml" Id="Rcf939d87f3b24769" /><Relationship Type="http://schemas.openxmlformats.org/officeDocument/2006/relationships/slide" Target="/ppt/slides/slide8.xml" Id="R18a2f63e36294baf" /><Relationship Type="http://schemas.openxmlformats.org/officeDocument/2006/relationships/slide" Target="/ppt/slides/slide9.xml" Id="R3987b805346a4115" /><Relationship Type="http://schemas.openxmlformats.org/officeDocument/2006/relationships/slide" Target="/ppt/slides/slide10.xml" Id="R727adca677cc4fa8" /><Relationship Type="http://schemas.openxmlformats.org/officeDocument/2006/relationships/slide" Target="/ppt/slides/slide11.xml" Id="R9f1eb15bd7b545be" /><Relationship Type="http://schemas.openxmlformats.org/officeDocument/2006/relationships/slide" Target="/ppt/slides/slide12.xml" Id="Rf9022fbf174c45f4" /><Relationship Type="http://schemas.openxmlformats.org/officeDocument/2006/relationships/slide" Target="/ppt/slides/slide13.xml" Id="R1b779e87507b48b9" /><Relationship Type="http://schemas.openxmlformats.org/officeDocument/2006/relationships/slide" Target="/ppt/slides/slide14.xml" Id="Rd81e0368ec4844fb" /><Relationship Type="http://schemas.openxmlformats.org/officeDocument/2006/relationships/slide" Target="/ppt/slides/slide15.xml" Id="R4fea93f953704521" /><Relationship Type="http://schemas.openxmlformats.org/officeDocument/2006/relationships/slide" Target="/ppt/slides/slide16.xml" Id="R19721e1891304bb0" /><Relationship Type="http://schemas.openxmlformats.org/officeDocument/2006/relationships/slide" Target="/ppt/slides/slide17.xml" Id="Re684ea29f0b842e7" /><Relationship Type="http://schemas.openxmlformats.org/officeDocument/2006/relationships/slide" Target="/ppt/slides/slide18.xml" Id="R6ae4e0d6dce2400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164829afdf14ed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ab3a4be3eed48bf" /><Relationship Type="http://schemas.openxmlformats.org/officeDocument/2006/relationships/notesMaster" Target="/ppt/notesMasters/notesMaster1.xml" Id="Rc4fb32d657fb46f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b6c0454ae094f2a" /><Relationship Type="http://schemas.openxmlformats.org/officeDocument/2006/relationships/notesMaster" Target="/ppt/notesMasters/notesMaster1.xml" Id="Rf8bedd32bd1643e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ed262b2f1ce4832" /><Relationship Type="http://schemas.openxmlformats.org/officeDocument/2006/relationships/notesMaster" Target="/ppt/notesMasters/notesMaster1.xml" Id="R82b75efb2485472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6a21641ac9441e2" /><Relationship Type="http://schemas.openxmlformats.org/officeDocument/2006/relationships/notesMaster" Target="/ppt/notesMasters/notesMaster1.xml" Id="R9a0ca709a1544ba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29e3638341c404a" /><Relationship Type="http://schemas.openxmlformats.org/officeDocument/2006/relationships/notesMaster" Target="/ppt/notesMasters/notesMaster1.xml" Id="Ra08018101cf34f9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4a835bae0814b78" /><Relationship Type="http://schemas.openxmlformats.org/officeDocument/2006/relationships/notesMaster" Target="/ppt/notesMasters/notesMaster1.xml" Id="Rbc03a6d7f9e84c2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ca728f9e65d4165" /><Relationship Type="http://schemas.openxmlformats.org/officeDocument/2006/relationships/notesMaster" Target="/ppt/notesMasters/notesMaster1.xml" Id="Rbb53556e1fca4a3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cbdec6413374e81" /><Relationship Type="http://schemas.openxmlformats.org/officeDocument/2006/relationships/notesMaster" Target="/ppt/notesMasters/notesMaster1.xml" Id="R5631f0d3d10546b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f13e4d7e76948cc" /><Relationship Type="http://schemas.openxmlformats.org/officeDocument/2006/relationships/notesMaster" Target="/ppt/notesMasters/notesMaster1.xml" Id="R7f1618e15d6442a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c7180cf76ab4d10" /><Relationship Type="http://schemas.openxmlformats.org/officeDocument/2006/relationships/notesMaster" Target="/ppt/notesMasters/notesMaster1.xml" Id="R1802c4197be146c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454ccb3bf3b4270" /><Relationship Type="http://schemas.openxmlformats.org/officeDocument/2006/relationships/notesMaster" Target="/ppt/notesMasters/notesMaster1.xml" Id="R227b1a09ff6d45f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f4dc24c45e443a7" /><Relationship Type="http://schemas.openxmlformats.org/officeDocument/2006/relationships/notesMaster" Target="/ppt/notesMasters/notesMaster1.xml" Id="R888096b8841a46a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f51c047c36642e3" /><Relationship Type="http://schemas.openxmlformats.org/officeDocument/2006/relationships/notesMaster" Target="/ppt/notesMasters/notesMaster1.xml" Id="Rb55048c346324e7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1a3808237034416" /><Relationship Type="http://schemas.openxmlformats.org/officeDocument/2006/relationships/notesMaster" Target="/ppt/notesMasters/notesMaster1.xml" Id="Rc54e9f5b7e404bb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aaa7bc6f0bf4f7b" /><Relationship Type="http://schemas.openxmlformats.org/officeDocument/2006/relationships/notesMaster" Target="/ppt/notesMasters/notesMaster1.xml" Id="Ref26ab662bca474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464bd24aa4c4a30" /><Relationship Type="http://schemas.openxmlformats.org/officeDocument/2006/relationships/notesMaster" Target="/ppt/notesMasters/notesMaster1.xml" Id="R8afe4d7aa4074df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00b82d507c24a2d" /><Relationship Type="http://schemas.openxmlformats.org/officeDocument/2006/relationships/notesMaster" Target="/ppt/notesMasters/notesMaster1.xml" Id="R452173dc272c40f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86288ff4c814863" /><Relationship Type="http://schemas.openxmlformats.org/officeDocument/2006/relationships/notesMaster" Target="/ppt/notesMasters/notesMaster1.xml" Id="R497c436415a249c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Positioning requested by the owner: built by a trainer, for trainers + their AI assistants. The owner clarified that agent means AI assistant. Current workflow prototype is real local software. AI is planned, with no live sidebar or autonomous actions. Product evidence: project documents 21, 27 and 28, checked 19 October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qualitative problems come from the owner’s Malaysia freelance corporate training workflow. No survey prevalence, quantified loss, market sizing or measured ROI is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business risk based on the owner’s workflow, not a measured claim that HRD Corp causes cancellations. Official source rechecked 20 October 2026: https://hrdcorp.gov.my/hrdcorp-claimable-courses . The notice distinguishes in-house and public training and approval-based lead periods. Do not confuse the owner’s 14-day lock or 21-day dead-slot indicator with universal HRD Corp rules. For a trusted TP, a booking can already be confirmed while grant/PO paperwork remains open. The app does not assess eligibility or submit to e-TRiS.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Benefits are intended outcomes, not measured customer results. Working local features include bookings/holds, shared preparation and separate delivery/follow-up. No income guarantee.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Screenshot: actual local synthetic prototype captured 19 October 2026. D22 manual nonexclusive standby never auto-expires. Timed exclusive hold is explicitly chosen and expires through the worker. Confirmation requires the selected consent/evidence policy. This protects capacity recorded in this app, not unsynchronised external calendars.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Screenshot: actual synthetic provider preparation walkthrough, 18 October 2026. Shared brief versions, outline review and responsibility-scoped materials readiness work locally. No file uploads or live message delivery.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Screenshot: actual synthetic provider delivery view, captured 19 October 2026. Trainer records delivery; both sides can contribute shared evaluation and scoped support actions. Booking confirmation, delivery and payment remain separate. Finance is not implemented.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labels show the supported local workflow, not a claim that every enquiry will convert. Manual standby can remain nonexclusive; exclusive timed hold is optional and explicit. Enquiry logging never reserves dates.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scenario, not a customer testimonial. A trainer has two enquiries for one day. Neither provider has confirmed. Benefit: The trainer sees commitment clearly. Providers know whether dates have protection. A competing exclusive hold is blocked. Manual standby never expires automatically.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scenario, not a customer testimonial. An in-house run awaits grant approval while another provider asks for the trainer’s date. Benefit: Review date risk earlier, while keeping booking consent separate from grant approval. Grant approval is separate from booking consent. No e-TRiS connection or automatic eligibility check. Source checked 2026-10-20: https://hrdcorp.gov.my/hrdcorp-claimable-courses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scenario, not a customer testimonial. A provider revises the audience or learning objectives after the first outline review. Benefit: Both sides prepare against the reviewed version, with responsibilities visible. A changed brief requires renewed outline and materials review. Approval does not confirm a booking.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scenario, not a customer testimonial. The workshop has ended. Feedback and a provider support task still need attention. Benefit: The next action stays attached to the run, with an owner and a visible status. Booking confirmation, delivery and payment remain separate. No finance workflow is live.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Equal priority for trainer/provider is approved D01. Private enquiry visibility and shared engagement permissions are tested locally. No shared financial pricing or margins functionality is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scenario, not a customer testimonial. A trainer wants a short briefing and a draft follow-up before starting the day. Benefit: The intended benefit is less preparation for routine admin, with the trainer in control. This flow is planned. No AI account, live message sending or autonomous action is connected.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Evidence: product document 28. Raw API regression 2026-10-19-final-regression.txt: 60/60 pass, 82192.3771 ms. 19 passing Chrome assertions, one viewport harness failure with passing rerun. Existing backup/restore proof is a bounded clean local environment check in document 26. These checks do not establish production security or business ROI.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roadmap only. Owner decisions P01-P05 remain open. Finance, live connectors, deployment of the core product and AI actions require separate approval and evidence. The separately authorised marketing waiting-list site is not deployment of the core training app. No launch date or pricing is promised.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owner requested a public Sites waiting-list page on 19 October 2026. Signup collects required email, optional name and explicit consent. It does not promise pilot access, pricing or a launch date. No automatic confirmation email is sent.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Source/license references checked 19 October 2026. React MIT: https://github.com/react/react/blob/main/LICENSE ; NestJS MIT: https://github.com/nestjs/nest/blob/master/LICENSE ; Vite MIT: https://github.com/vitejs/vite/blob/main/LICENSE ; TypeScript Apache-2.0: https://github.com/microsoft/TypeScript/blob/main/LICENSE.txt ; PostgreSQL licence: https://www.postgresql.org/about/licence/ . Cal.diy MIT pinned reference: https://github.com/calcom/cal.diy/blob/54343aa685ae8f33159d2f485ec4a57bad5c574a/LICENSE . Cal.diy is studied as a design/test reference, not installed or copied into this app. The current app Git repository is private; no root project licence was found. Do not describe the whole app as publicly open source. Full local access map is in the marketing folder SOURCE-AND-ACCESS.md, excluded from hosted marketing downloads.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2e15d664f5468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238d661a6143b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2ec23c037a4ac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962722288e475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a7bbe2defe449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7aa73188f9464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629029-80B5-4B81-A176-2EAF2F6A24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7BA1693-9F50-4F62-AB90-8CED218CB75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225E2B4-3A2A-48D0-829F-F1D96BFE73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51479A3-79F8-4887-ADBF-5B3F7ABBD7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8AA7503-11C8-4FD0-B43A-B4AFD9C9C57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0EFA62E-4386-4902-9B07-FC6E1F619F3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9B8A507-163E-4925-832F-D64D7C4C44F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A03DC75-A082-4030-9388-822F6F175B8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31DB0B7-1F7D-4F74-9F38-1213A0EC5C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5985D99-29AB-40BB-B535-E8A3BEB3EC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fa1aef9e164876" /><Relationship Type="http://schemas.openxmlformats.org/officeDocument/2006/relationships/slideLayout" Target="/ppt/slideLayouts/slideLayout1.xml" Id="R1576f392f2fd49db" /><Relationship Type="http://schemas.openxmlformats.org/officeDocument/2006/relationships/slideLayout" Target="/ppt/slideLayouts/slideLayout2.xml" Id="R49f9c48878c94e53" /><Relationship Type="http://schemas.openxmlformats.org/officeDocument/2006/relationships/slideLayout" Target="/ppt/slideLayouts/slideLayout3.xml" Id="R2c7c09d9b6c34467" /><Relationship Type="http://schemas.openxmlformats.org/officeDocument/2006/relationships/slideLayout" Target="/ppt/slideLayouts/slideLayout4.xml" Id="R3c61278a3f3d4c88" /><Relationship Type="http://schemas.openxmlformats.org/officeDocument/2006/relationships/slideLayout" Target="/ppt/slideLayouts/slideLayout5.xml" Id="R1ffb640bfd804b60" /><Relationship Type="http://schemas.openxmlformats.org/officeDocument/2006/relationships/slideLayout" Target="/ppt/slideLayouts/slideLayout6.xml" Id="R9b828dd4dc5a4dc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76f392f2fd49db"/>
    <p:sldLayoutId xmlns:r="http://schemas.openxmlformats.org/officeDocument/2006/relationships" id="2147483650" r:id="R49f9c48878c94e53"/>
    <p:sldLayoutId xmlns:r="http://schemas.openxmlformats.org/officeDocument/2006/relationships" id="2147483651" r:id="R2c7c09d9b6c34467"/>
    <p:sldLayoutId xmlns:r="http://schemas.openxmlformats.org/officeDocument/2006/relationships" id="2147483652" r:id="R3c61278a3f3d4c88"/>
    <p:sldLayoutId xmlns:r="http://schemas.openxmlformats.org/officeDocument/2006/relationships" id="2147483653" r:id="R1ffb640bfd804b60"/>
    <p:sldLayoutId xmlns:r="http://schemas.openxmlformats.org/officeDocument/2006/relationships" id="2147483654" r:id="R9b828dd4dc5a4dc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dcf8ef6c3247af" /><Relationship Type="http://schemas.openxmlformats.org/officeDocument/2006/relationships/notesSlide" Target="/ppt/notesSlides/notesSlide1.xml" Id="R47b63259e39f432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681fdfe1df436f" /><Relationship Type="http://schemas.openxmlformats.org/officeDocument/2006/relationships/notesSlide" Target="/ppt/notesSlides/notesSlide2.xml" Id="R6f24711d1b964a1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655d2777d04d13" /><Relationship Type="http://schemas.openxmlformats.org/officeDocument/2006/relationships/notesSlide" Target="/ppt/notesSlides/notesSlide3.xml" Id="R52ad0780dc6940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ea369cabba4e02" /><Relationship Type="http://schemas.openxmlformats.org/officeDocument/2006/relationships/notesSlide" Target="/ppt/notesSlides/notesSlide4.xml" Id="R301f17c883c04e3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6c8a351bde4680" /><Relationship Type="http://schemas.openxmlformats.org/officeDocument/2006/relationships/image" Target="/ppt/media/image.jpeg" Id="R9f5be77bc0c347bb" /><Relationship Type="http://schemas.openxmlformats.org/officeDocument/2006/relationships/notesSlide" Target="/ppt/notesSlides/notesSlide5.xml" Id="R12e86e9a8a3640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7ce5ddaef14110" /><Relationship Type="http://schemas.openxmlformats.org/officeDocument/2006/relationships/image" Target="/ppt/media/image2.jpeg" Id="R6512e270df1e42ca" /><Relationship Type="http://schemas.openxmlformats.org/officeDocument/2006/relationships/notesSlide" Target="/ppt/notesSlides/notesSlide6.xml" Id="Ra69609d56a5e43d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600f2b4dcb49a0" /><Relationship Type="http://schemas.openxmlformats.org/officeDocument/2006/relationships/image" Target="/ppt/media/image3.jpeg" Id="R4333830a29ce49db" /><Relationship Type="http://schemas.openxmlformats.org/officeDocument/2006/relationships/notesSlide" Target="/ppt/notesSlides/notesSlide7.xml" Id="R6eadd1e7e525417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d35e7080e2473b" /><Relationship Type="http://schemas.openxmlformats.org/officeDocument/2006/relationships/notesSlide" Target="/ppt/notesSlides/notesSlide8.xml" Id="Ree8d87c1f7c143a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fdf4e1a2114235" /><Relationship Type="http://schemas.openxmlformats.org/officeDocument/2006/relationships/notesSlide" Target="/ppt/notesSlides/notesSlide9.xml" Id="R6380110d77e3420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4cbb0a7b3a4671" /><Relationship Type="http://schemas.openxmlformats.org/officeDocument/2006/relationships/notesSlide" Target="/ppt/notesSlides/notesSlide10.xml" Id="Ra43626d476704c9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2a8e50c5294723" /><Relationship Type="http://schemas.openxmlformats.org/officeDocument/2006/relationships/notesSlide" Target="/ppt/notesSlides/notesSlide11.xml" Id="Refb2d6727eff4af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224586c28541a8" /><Relationship Type="http://schemas.openxmlformats.org/officeDocument/2006/relationships/notesSlide" Target="/ppt/notesSlides/notesSlide12.xml" Id="R34d7e99ff4eb48a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2833bb94074b0b" /><Relationship Type="http://schemas.openxmlformats.org/officeDocument/2006/relationships/notesSlide" Target="/ppt/notesSlides/notesSlide13.xml" Id="R60d134e03b51420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a79b595f1e4132" /><Relationship Type="http://schemas.openxmlformats.org/officeDocument/2006/relationships/notesSlide" Target="/ppt/notesSlides/notesSlide14.xml" Id="R415352a017f2493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d46e8eac6c4d99" /><Relationship Type="http://schemas.openxmlformats.org/officeDocument/2006/relationships/notesSlide" Target="/ppt/notesSlides/notesSlide15.xml" Id="Rff881d805291493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3f36b4f1d34cb7" /><Relationship Type="http://schemas.openxmlformats.org/officeDocument/2006/relationships/notesSlide" Target="/ppt/notesSlides/notesSlide16.xml" Id="R8121e0d39524434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f35083d51c4744" /><Relationship Type="http://schemas.openxmlformats.org/officeDocument/2006/relationships/notesSlide" Target="/ppt/notesSlides/notesSlide17.xml" Id="R2957325822684b8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7c68de5ce443cd" /><Relationship Type="http://schemas.openxmlformats.org/officeDocument/2006/relationships/notesSlide" Target="/ppt/notesSlides/notesSlide18.xml" Id="R9461b23d570440d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5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0">
            <a:extLst xmlns:a="http://schemas.openxmlformats.org/drawingml/2006/main">
              <a:ext uri="{FF2B5EF4-FFF2-40B4-BE49-F238E27FC236}">
                <a16:creationId xmlns:a16="http://schemas.microsoft.com/office/drawing/2014/main" id="{1BA784C2-D8DD-4D2D-8748-F5531F693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3D8B6C95-ED7B-46A3-A3D2-7B4CD064A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C9E6DC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E94DA59E-11FC-4EF9-97B2-81664E9A2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5727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6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66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66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66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66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66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66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66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66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66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66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6600" b="1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More teaching.</a:t>
            </a:r>
          </a:p>
          <a:p xmlns:a="http://schemas.openxmlformats.org/drawingml/2006/main">
            <a:pPr algn="l">
              <a:defRPr sz="66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6600" b="1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Less chasing.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E377C22E-5D25-4CFC-AAEF-D56654876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10096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700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700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700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700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700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700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700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700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700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pPr>
            <a:r>
              <a:rPr sz="2700" b="0">
                <a:solidFill>
                  <a:srgbClr val="C9E6DC"/>
                </a:solidFill>
                <a:latin typeface="Segoe UI"/>
                <a:ea typeface="Segoe UI"/>
                <a:cs typeface="Segoe UI"/>
              </a:rPr>
              <a:t>Built by a trainer,</a:t>
            </a:r>
          </a:p>
          <a:p xmlns:a="http://schemas.openxmlformats.org/drawingml/2006/main">
            <a:pPr algn="l">
              <a:defRPr sz="2700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pPr>
            <a:r>
              <a:rPr sz="2700" b="0">
                <a:solidFill>
                  <a:srgbClr val="C9E6DC"/>
                </a:solidFill>
                <a:latin typeface="Segoe UI"/>
                <a:ea typeface="Segoe UI"/>
                <a:cs typeface="Segoe UI"/>
              </a:rPr>
              <a:t>for trainers + their AI assistants.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DC6979D6-F572-4C4E-862B-5428C41C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06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9C9D7"/>
                </a:solidFill>
                <a:latin typeface="Segoe UI"/>
                <a:ea typeface="Segoe UI"/>
                <a:cs typeface="Segoe UI"/>
              </a:rPr>
              <a:t>Workflow prototype today. AI assistant vision next.  /  October 2026</a:t>
            </a:r>
          </a:p>
        </p:txBody>
      </p:sp>
    </p:spTree>
    <p:extLst>
      <p:ext uri="{BB962C8B-B14F-4D97-AF65-F5344CB8AC3E}">
        <p14:creationId xmlns:p14="http://schemas.microsoft.com/office/powerpoint/2010/main" val="16476497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F6D665B6-6037-4A0B-922D-9CA433990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D3206110-D0FE-4F2F-B043-70D18CEC0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7E869FB2-B963-42FC-97AE-809F1BA79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THE PROBLEM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1ADC246A-6315-4526-8EA4-38FC992C9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The admin around every training day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26B1050F-1A07-46BF-B1C1-08CB16AFB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76550"/>
            <a:ext cx="61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ED02488B-1919-4C77-B428-81C8A7866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876550"/>
            <a:ext cx="438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Dates that look busy</a:t>
            </a:r>
          </a:p>
          <a:p xmlns:a="http://schemas.openxmlformats.org/drawingml/2006/main">
            <a: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can still be at risk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E72C823A-C0DB-45DF-8E71-D56077FC7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7655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Overlapping enquiries and unclear commitments</a:t>
            </a:r>
          </a:p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make sellable capacity hard to read.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6E71DE14-3FED-4FCB-BB11-1A60C44D6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61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5CD39026-EC39-4CA2-8E4C-6E17FC57E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24300"/>
            <a:ext cx="438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The latest agreement</a:t>
            </a:r>
          </a:p>
          <a:p xmlns:a="http://schemas.openxmlformats.org/drawingml/2006/main">
            <a: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is buried in a chat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94B22E5D-2235-4854-B2CF-D25582509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9243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Confirmations, venue changes and outline</a:t>
            </a:r>
          </a:p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revisions sit in different conversations.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CB0AFEC4-636A-45FB-89D8-C82DDD573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61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6C103499-E76A-477C-AC95-D6E9ED249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972050"/>
            <a:ext cx="438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The next step depends</a:t>
            </a:r>
          </a:p>
          <a:p xmlns:a="http://schemas.openxmlformats.org/drawingml/2006/main">
            <a: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on someone remembering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875210A3-DD2E-42FD-8B6D-77DAEA623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97205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Preparation and follow-up need a visible owner</a:t>
            </a:r>
          </a:p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after the booking is confirmed.</a:t>
            </a:r>
          </a:p>
        </p:txBody>
      </p:sp>
    </p:spTree>
    <p:extLst>
      <p:ext uri="{BB962C8B-B14F-4D97-AF65-F5344CB8AC3E}">
        <p14:creationId xmlns:p14="http://schemas.microsoft.com/office/powerpoint/2010/main" val="14118868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0">
            <a:extLst xmlns:a="http://schemas.openxmlformats.org/drawingml/2006/main">
              <a:ext uri="{FF2B5EF4-FFF2-40B4-BE49-F238E27FC236}">
                <a16:creationId xmlns:a16="http://schemas.microsoft.com/office/drawing/2014/main" id="{DA3542A0-7555-4B47-AE0D-C4F86D2AE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AE2F5BCF-20EE-4300-AA56-993A66534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C7C53C61-4D2C-44B2-A264-BB5081009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HRD CORP TIMING / BUSINESS RISK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DE6FABD2-F4F4-4C62-AF64-0689BCC80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Missed opportunities and dead slots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391C2BB6-6863-4079-96C8-893CB1FF9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76550"/>
            <a:ext cx="61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B6AF0779-F157-4124-877F-7625070E0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876550"/>
            <a:ext cx="438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A run waits on approval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08141E31-F047-4504-BB1A-5B0DC404D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7655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Grant timing or paperwork can leave the date</a:t>
            </a:r>
          </a:p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decision unresolved.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9832E3AA-EFBC-4389-9D4F-0A9ED8D35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61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7386F26A-5C43-4FAC-9175-01565D0C3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24300"/>
            <a:ext cx="438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Another enquiry moves on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282D5A0A-BA67-4E63-989D-AEF991D96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9243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The trainer may pass on competing work while</a:t>
            </a:r>
          </a:p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waiting for clarity.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36E12770-5EA8-4796-8A10-BDD2E789E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61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2DD7F55B-5366-4BDB-BD4F-6A97027D1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972050"/>
            <a:ext cx="438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A late change leaves a gap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47BC6F51-A357-4E61-BEEE-7F8D69452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97205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If the run moves late, the dead slot may be hard</a:t>
            </a:r>
          </a:p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to refill.</a:t>
            </a:r>
          </a:p>
        </p:txBody>
      </p:sp>
      <p:sp>
        <p:nvSpPr>
          <p:cNvPr id="14" name="text-13">
            <a:extLst xmlns:a="http://schemas.openxmlformats.org/drawingml/2006/main">
              <a:ext uri="{FF2B5EF4-FFF2-40B4-BE49-F238E27FC236}">
                <a16:creationId xmlns:a16="http://schemas.microsoft.com/office/drawing/2014/main" id="{7D246C4D-11A5-4286-9179-807E6949B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06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Illustrative risk. Grant approval and commercial booking confirmation are separate.</a:t>
            </a:r>
          </a:p>
        </p:txBody>
      </p:sp>
    </p:spTree>
    <p:extLst>
      <p:ext uri="{BB962C8B-B14F-4D97-AF65-F5344CB8AC3E}">
        <p14:creationId xmlns:p14="http://schemas.microsoft.com/office/powerpoint/2010/main" val="2543640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425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0">
            <a:extLst xmlns:a="http://schemas.openxmlformats.org/drawingml/2006/main">
              <a:ext uri="{FF2B5EF4-FFF2-40B4-BE49-F238E27FC236}">
                <a16:creationId xmlns:a16="http://schemas.microsoft.com/office/drawing/2014/main" id="{D0C0A1F9-E2BF-4EA9-880B-262E337D0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009742A-BE8B-4CCD-932A-0A86A1483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C9E6DC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CC1DDFF5-823E-4868-A27D-5C718DA36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C9E6DC"/>
                </a:solidFill>
                <a:latin typeface="Segoe UI"/>
                <a:ea typeface="Segoe UI"/>
                <a:cs typeface="Segoe UI"/>
              </a:rPr>
              <a:t>THE VALUE PROPOSITION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CFB64D9-30C2-48EA-B0CB-7CFA8913E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Clarity for the whole training run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284FE6DE-FF84-4B66-BA96-FB7FD677F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pPr>
            <a:r>
              <a:rPr sz="3000" b="1">
                <a:solidFill>
                  <a:srgbClr val="C9E6DC"/>
                </a:solidFill>
                <a:latin typeface="Segoe UI"/>
                <a:ea typeface="Segoe UI"/>
                <a:cs typeface="Segoe UI"/>
              </a:rPr>
              <a:t>Protect your sellable dates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D80E8E14-FBAD-48BA-8736-41E7E4192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Know which enquiries are standbys, protected holds or confirmed work.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C4A4E363-3CE0-47BC-9DA8-4EAB04FDF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pPr>
            <a:r>
              <a:rPr sz="3000" b="1">
                <a:solidFill>
                  <a:srgbClr val="C9E6DC"/>
                </a:solidFill>
                <a:latin typeface="Segoe UI"/>
                <a:ea typeface="Segoe UI"/>
                <a:cs typeface="Segoe UI"/>
              </a:rPr>
              <a:t>Keep the work moving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3FC2272E-4B3E-4140-B2E2-6FE6D4CCB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One agreed run, with preparation, delivery and the next action attached.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616BF378-337A-4F34-AE56-FD758A1AB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06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9C9D7"/>
                </a:solidFill>
                <a:latin typeface="Segoe UI"/>
                <a:ea typeface="Segoe UI"/>
                <a:cs typeface="Segoe UI"/>
              </a:rPr>
              <a:t>Designed to reduce avoidable clashes and repeated chasing. Pilot results still to be measured.</a:t>
            </a:r>
          </a:p>
        </p:txBody>
      </p:sp>
    </p:spTree>
    <p:extLst>
      <p:ext uri="{BB962C8B-B14F-4D97-AF65-F5344CB8AC3E}">
        <p14:creationId xmlns:p14="http://schemas.microsoft.com/office/powerpoint/2010/main" val="2232163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0">
            <a:extLst xmlns:a="http://schemas.openxmlformats.org/drawingml/2006/main">
              <a:ext uri="{FF2B5EF4-FFF2-40B4-BE49-F238E27FC236}">
                <a16:creationId xmlns:a16="http://schemas.microsoft.com/office/drawing/2014/main" id="{08EA0811-BFA4-46A5-877D-FB912C12C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DC9639DF-25CA-460D-892C-814183867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B4839AAF-C1F4-4CAA-B0FF-612E74F13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PROTECT THE DATE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5E1493A8-723F-4C92-A337-D741675A9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Every date has a clear meaning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D071784F-59F6-4B3D-8F59-732C37E3A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76550"/>
            <a:ext cx="533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Manual standby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42A467FE-C4E5-473E-99AD-A2D00A13E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5238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Flexible, nonexclusive and released manually.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F7E20AE3-1531-4E8F-ACB6-7C64D3C5C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62425"/>
            <a:ext cx="533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Exclusive timed hold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B4599D04-7532-45E9-848C-C41E4FD1A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5238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Explicitly protect the dates until the</a:t>
            </a:r>
          </a:p>
          <a:p xmlns:a="http://schemas.openxmlformats.org/drawingml/2006/main">
            <a: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reviewed deadline.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11C8F8DE-27FF-40A2-9517-5051D607A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53075"/>
            <a:ext cx="5334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Confirmed booking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9E8CD0-A85F-4488-8C9F-6022DE9F06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5be77bc0c347bb"/>
          <a:stretch xmlns:a="http://schemas.openxmlformats.org/drawingml/2006/main"/>
        </p:blipFill>
        <p:spPr>
          <a:xfrm xmlns:a="http://schemas.openxmlformats.org/drawingml/2006/main">
            <a:off x="7154205" y="2190750"/>
            <a:ext cx="3760514" cy="3886200"/>
          </a:xfrm>
          <a:prstGeom xmlns:a="http://schemas.openxmlformats.org/drawingml/2006/main" prst="rect">
            <a:avLst/>
          </a:prstGeom>
        </p:spPr>
      </p:pic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34EB85D2-7E0B-4C10-AE91-63CC6E07B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06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Actual synthetic prototype. Live calendar synchronisation is not connected.</a:t>
            </a:r>
          </a:p>
        </p:txBody>
      </p:sp>
    </p:spTree>
    <p:extLst>
      <p:ext uri="{BB962C8B-B14F-4D97-AF65-F5344CB8AC3E}">
        <p14:creationId xmlns:p14="http://schemas.microsoft.com/office/powerpoint/2010/main" val="15682454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0">
            <a:extLst xmlns:a="http://schemas.openxmlformats.org/drawingml/2006/main">
              <a:ext uri="{FF2B5EF4-FFF2-40B4-BE49-F238E27FC236}">
                <a16:creationId xmlns:a16="http://schemas.microsoft.com/office/drawing/2014/main" id="{ADA512F3-2E16-4041-93C1-17206FD1B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F27E0DC1-132E-452E-B9C1-426015EC2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3B4B7253-DCC2-48D6-8C92-288858793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PREPARE TOGETHER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F09B8164-527C-4CB4-9BCD-2DB95E081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One shared plan for delivery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EEE9EB-9FE1-4DF6-AC08-E08F89C70E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12e270df1e42ca"/>
          <a:stretch xmlns:a="http://schemas.openxmlformats.org/drawingml/2006/main"/>
        </p:blipFill>
        <p:spPr>
          <a:xfrm xmlns:a="http://schemas.openxmlformats.org/drawingml/2006/main">
            <a:off x="609600" y="2749146"/>
            <a:ext cx="6096000" cy="3169457"/>
          </a:xfrm>
          <a:prstGeom xmlns:a="http://schemas.openxmlformats.org/drawingml/2006/main" prst="rect">
            <a:avLst/>
          </a:prstGeom>
        </p:spPr>
      </p:pic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63267913-1FA2-4B98-87C9-4DEEC4355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781300"/>
            <a:ext cx="43338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3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3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3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3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3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3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3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3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3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A brief both sides can review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6B18A541-B7EF-4598-B390-04B4A579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743325"/>
            <a:ext cx="4286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Versioned outlines keep approvals</a:t>
            </a:r>
          </a:p>
          <a:p xmlns:a="http://schemas.openxmlformats.org/drawingml/2006/main">
            <a: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tied to the plan people</a:t>
            </a:r>
          </a:p>
          <a:p xmlns:a="http://schemas.openxmlformats.org/drawingml/2006/main">
            <a: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actually reviewed.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35601E42-9220-455B-BCBA-AB997E995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981575"/>
            <a:ext cx="4286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Materials have an owner and an</a:t>
            </a:r>
          </a:p>
          <a:p xmlns:a="http://schemas.openxmlformats.org/drawingml/2006/main">
            <a: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explicit readiness status.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5250DA78-9039-4042-A256-B53DE1E90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06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Shared run details stay separate from private enquiries and internal notes.</a:t>
            </a:r>
          </a:p>
        </p:txBody>
      </p:sp>
    </p:spTree>
    <p:extLst>
      <p:ext uri="{BB962C8B-B14F-4D97-AF65-F5344CB8AC3E}">
        <p14:creationId xmlns:p14="http://schemas.microsoft.com/office/powerpoint/2010/main" val="41651393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0">
            <a:extLst xmlns:a="http://schemas.openxmlformats.org/drawingml/2006/main">
              <a:ext uri="{FF2B5EF4-FFF2-40B4-BE49-F238E27FC236}">
                <a16:creationId xmlns:a16="http://schemas.microsoft.com/office/drawing/2014/main" id="{C3F9985E-1007-4E1C-83FE-08EAE1695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567C64B6-BBE9-46F5-95E0-6991C29D5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DB0BA983-D0BF-456D-949F-A9577628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CLOSE THE LOOP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62B15264-23E7-490A-BC9C-BDC335780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The work continues after the workshop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1EB5E970-9C95-4BCF-A237-F9BA25F50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4953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5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5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5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5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5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5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5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5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5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Delivery has its own record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85BB63C5-8AB4-48A0-BDCC-01C7AF512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495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Keep the outcome, shared feedback and</a:t>
            </a:r>
          </a:p>
          <a:p xmlns:a="http://schemas.openxmlformats.org/drawingml/2006/main">
            <a:pPr algn="l">
              <a:defRPr sz="21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remaining support attached to the run.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A81C5C63-92ED-44A5-B359-258C022FE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67325"/>
            <a:ext cx="4953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0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0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0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0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0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0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0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0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0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An owner and next step</a:t>
            </a:r>
          </a:p>
          <a:p xmlns:a="http://schemas.openxmlformats.org/drawingml/2006/main">
            <a:pPr algn="l">
              <a:defRPr sz="210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keep follow-up visible.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9439F0-69FD-4620-B823-389D7CE8E7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33830a29ce49db"/>
          <a:stretch xmlns:a="http://schemas.openxmlformats.org/drawingml/2006/main"/>
        </p:blipFill>
        <p:spPr>
          <a:xfrm xmlns:a="http://schemas.openxmlformats.org/drawingml/2006/main">
            <a:off x="6286500" y="2935806"/>
            <a:ext cx="5286375" cy="2748514"/>
          </a:xfrm>
          <a:prstGeom xmlns:a="http://schemas.openxmlformats.org/drawingml/2006/main" prst="rect">
            <a:avLst/>
          </a:prstGeom>
        </p:spPr>
      </p:pic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74F7D7BA-0218-4F7A-B538-25C1F63B0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06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Actual synthetic prototype. A delivered run does not mean an invoice has been paid.</a:t>
            </a:r>
          </a:p>
        </p:txBody>
      </p:sp>
    </p:spTree>
    <p:extLst>
      <p:ext uri="{BB962C8B-B14F-4D97-AF65-F5344CB8AC3E}">
        <p14:creationId xmlns:p14="http://schemas.microsoft.com/office/powerpoint/2010/main" val="9502282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ext-0">
            <a:extLst xmlns:a="http://schemas.openxmlformats.org/drawingml/2006/main">
              <a:ext uri="{FF2B5EF4-FFF2-40B4-BE49-F238E27FC236}">
                <a16:creationId xmlns:a16="http://schemas.microsoft.com/office/drawing/2014/main" id="{04C48BEE-D0F8-44F3-B580-650FC5C3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B31A50FA-143E-4004-A663-E14FC89F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FE9D2581-10EF-4D05-8390-2E128F97E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THE WORKFLOW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9966375C-9B8D-454D-B485-09E850403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A working record for every enquiry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E213005-75EB-484E-BF72-3C0B2B5BC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3845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211643B6-FE7E-44FE-908A-D30F20D6B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67075"/>
            <a:ext cx="352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Enquiry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C826F1BD-D498-47AF-8FD1-83A793D8A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Capture the conversation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7D81F39B-13BA-40B4-8FB8-FA7FFBAB2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83845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B7B8B3C4-3F6B-4AEA-AF32-A5B5AC4DC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267075"/>
            <a:ext cx="352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Reservation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621A2EA8-F64B-4D94-B020-EA417B8B4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7909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Standby or explicit hold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8A455449-623A-4E13-922C-B8EFA85C9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83845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0CCFFBBB-2A8B-4879-930D-C5298831F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267075"/>
            <a:ext cx="352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Confirmation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7EFD255F-CF07-4E0E-ABF0-4950A9626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7909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Record the agreement</a:t>
            </a:r>
          </a:p>
        </p:txBody>
      </p:sp>
      <p:sp>
        <p:nvSpPr>
          <p:cNvPr id="14" name="text-13">
            <a:extLst xmlns:a="http://schemas.openxmlformats.org/drawingml/2006/main">
              <a:ext uri="{FF2B5EF4-FFF2-40B4-BE49-F238E27FC236}">
                <a16:creationId xmlns:a16="http://schemas.microsoft.com/office/drawing/2014/main" id="{6653344C-2CA1-47B7-B305-BD50EB625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05325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5" name="text-14">
            <a:extLst xmlns:a="http://schemas.openxmlformats.org/drawingml/2006/main">
              <a:ext uri="{FF2B5EF4-FFF2-40B4-BE49-F238E27FC236}">
                <a16:creationId xmlns:a16="http://schemas.microsoft.com/office/drawing/2014/main" id="{9ABE195C-FC2A-470F-8DFE-AE116101F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352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Preparation</a:t>
            </a:r>
          </a:p>
        </p:txBody>
      </p:sp>
      <p:sp>
        <p:nvSpPr>
          <p:cNvPr id="16" name="text-15">
            <a:extLst xmlns:a="http://schemas.openxmlformats.org/drawingml/2006/main">
              <a:ext uri="{FF2B5EF4-FFF2-40B4-BE49-F238E27FC236}">
                <a16:creationId xmlns:a16="http://schemas.microsoft.com/office/drawing/2014/main" id="{31B7A08C-D0A9-4E98-BEAC-C614CE197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57825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Review the brief and outline</a:t>
            </a:r>
          </a:p>
        </p:txBody>
      </p:sp>
      <p:sp>
        <p:nvSpPr>
          <p:cNvPr id="17" name="text-16">
            <a:extLst xmlns:a="http://schemas.openxmlformats.org/drawingml/2006/main">
              <a:ext uri="{FF2B5EF4-FFF2-40B4-BE49-F238E27FC236}">
                <a16:creationId xmlns:a16="http://schemas.microsoft.com/office/drawing/2014/main" id="{CD255958-3F84-4935-A303-473907BFA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505325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18" name="text-17">
            <a:extLst xmlns:a="http://schemas.openxmlformats.org/drawingml/2006/main">
              <a:ext uri="{FF2B5EF4-FFF2-40B4-BE49-F238E27FC236}">
                <a16:creationId xmlns:a16="http://schemas.microsoft.com/office/drawing/2014/main" id="{E6E17D47-7E78-449A-B7F1-303A897B9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933950"/>
            <a:ext cx="352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Delivery</a:t>
            </a:r>
          </a:p>
        </p:txBody>
      </p:sp>
      <p:sp>
        <p:nvSpPr>
          <p:cNvPr id="19" name="text-18">
            <a:extLst xmlns:a="http://schemas.openxmlformats.org/drawingml/2006/main">
              <a:ext uri="{FF2B5EF4-FFF2-40B4-BE49-F238E27FC236}">
                <a16:creationId xmlns:a16="http://schemas.microsoft.com/office/drawing/2014/main" id="{3ED15C57-5216-476C-81AF-8788ECF52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457825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Record what happened</a:t>
            </a:r>
          </a:p>
        </p:txBody>
      </p:sp>
      <p:sp>
        <p:nvSpPr>
          <p:cNvPr id="20" name="text-19">
            <a:extLst xmlns:a="http://schemas.openxmlformats.org/drawingml/2006/main">
              <a:ext uri="{FF2B5EF4-FFF2-40B4-BE49-F238E27FC236}">
                <a16:creationId xmlns:a16="http://schemas.microsoft.com/office/drawing/2014/main" id="{538091B8-744F-44C8-9EE4-75854F2DE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505325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21" name="text-20">
            <a:extLst xmlns:a="http://schemas.openxmlformats.org/drawingml/2006/main">
              <a:ext uri="{FF2B5EF4-FFF2-40B4-BE49-F238E27FC236}">
                <a16:creationId xmlns:a16="http://schemas.microsoft.com/office/drawing/2014/main" id="{891E2F49-29B8-4826-80EB-CF54CB625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933950"/>
            <a:ext cx="352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Follow-up</a:t>
            </a:r>
          </a:p>
        </p:txBody>
      </p:sp>
      <p:sp>
        <p:nvSpPr>
          <p:cNvPr id="22" name="text-21">
            <a:extLst xmlns:a="http://schemas.openxmlformats.org/drawingml/2006/main">
              <a:ext uri="{FF2B5EF4-FFF2-40B4-BE49-F238E27FC236}">
                <a16:creationId xmlns:a16="http://schemas.microsoft.com/office/drawing/2014/main" id="{24E7E6C2-2F20-49DE-BD54-730742634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5457825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Keep the next step visible</a:t>
            </a:r>
          </a:p>
        </p:txBody>
      </p:sp>
    </p:spTree>
    <p:extLst>
      <p:ext uri="{BB962C8B-B14F-4D97-AF65-F5344CB8AC3E}">
        <p14:creationId xmlns:p14="http://schemas.microsoft.com/office/powerpoint/2010/main" val="9478702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xt-0">
            <a:extLst xmlns:a="http://schemas.openxmlformats.org/drawingml/2006/main">
              <a:ext uri="{FF2B5EF4-FFF2-40B4-BE49-F238E27FC236}">
                <a16:creationId xmlns:a16="http://schemas.microsoft.com/office/drawing/2014/main" id="{5077FCF0-F383-4617-8E1B-E3CDDE268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F752C9D4-BCD2-41F5-990A-F589C7832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A3B605A5-3AAB-4CEC-B2A8-026722858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BENEFICIAL USE CASE / WORKING PROTOTYPE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3878A0E5-F599-4680-99A8-362D3BDA8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Two requests for one date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DEE70726-D1A8-4E99-84F1-E19872B63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1090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 trainer has two enquiries for one day. Neither provider has confirmed.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C879303B-FFC8-4D03-9610-E4A256BCC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10906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Benefit: The trainer sees commitment clearly. Providers know whether dates</a:t>
            </a:r>
          </a:p>
          <a:p xmlns:a="http://schemas.openxmlformats.org/drawingml/2006/main">
            <a: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have protection.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25E4D3CC-71D8-46F1-8534-B03BD1B44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5ECDD12C-60D4-4984-A739-8A2E258CC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Log the enquiries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48F719F7-B2EE-49B3-8153-0E0A15184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Keep each lead in its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private workspace.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229A1BCB-24AE-4A37-B43E-BCE10E3C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DAB0062A-26B6-4F59-90AF-6F77374C6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Choose a standby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233B23C3-5037-4791-9FAA-F7404A87C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Manual standbys may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share the same date.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85FCEFAD-57CC-4B9A-9AA6-01D5428D5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4" name="text-13">
            <a:extLst xmlns:a="http://schemas.openxmlformats.org/drawingml/2006/main">
              <a:ext uri="{FF2B5EF4-FFF2-40B4-BE49-F238E27FC236}">
                <a16:creationId xmlns:a16="http://schemas.microsoft.com/office/drawing/2014/main" id="{CAF31AD4-0F34-40C8-984D-9B1A53DFC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Protect the dates</a:t>
            </a:r>
          </a:p>
        </p:txBody>
      </p:sp>
      <p:sp>
        <p:nvSpPr>
          <p:cNvPr id="15" name="text-14">
            <a:extLst xmlns:a="http://schemas.openxmlformats.org/drawingml/2006/main">
              <a:ext uri="{FF2B5EF4-FFF2-40B4-BE49-F238E27FC236}">
                <a16:creationId xmlns:a16="http://schemas.microsoft.com/office/drawing/2014/main" id="{2A4DC98A-2E61-4988-9527-700C3D99B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Choose an exclusive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hold and review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its deadline.</a:t>
            </a:r>
          </a:p>
        </p:txBody>
      </p:sp>
      <p:sp>
        <p:nvSpPr>
          <p:cNvPr id="16" name="text-15">
            <a:extLst xmlns:a="http://schemas.openxmlformats.org/drawingml/2006/main">
              <a:ext uri="{FF2B5EF4-FFF2-40B4-BE49-F238E27FC236}">
                <a16:creationId xmlns:a16="http://schemas.microsoft.com/office/drawing/2014/main" id="{10D028B9-D470-44C2-8737-312637F1E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7" name="text-16">
            <a:extLst xmlns:a="http://schemas.openxmlformats.org/drawingml/2006/main">
              <a:ext uri="{FF2B5EF4-FFF2-40B4-BE49-F238E27FC236}">
                <a16:creationId xmlns:a16="http://schemas.microsoft.com/office/drawing/2014/main" id="{8B5ED5A1-0A99-4B0C-8E2B-F58BE929D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Confirm the run</a:t>
            </a:r>
          </a:p>
        </p:txBody>
      </p:sp>
      <p:sp>
        <p:nvSpPr>
          <p:cNvPr id="18" name="text-17">
            <a:extLst xmlns:a="http://schemas.openxmlformats.org/drawingml/2006/main">
              <a:ext uri="{FF2B5EF4-FFF2-40B4-BE49-F238E27FC236}">
                <a16:creationId xmlns:a16="http://schemas.microsoft.com/office/drawing/2014/main" id="{90992B67-C849-4B7D-AAE6-8F617EAD9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Required consent and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conflict checks decide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the booking.</a:t>
            </a:r>
          </a:p>
        </p:txBody>
      </p:sp>
      <p:sp>
        <p:nvSpPr>
          <p:cNvPr id="19" name="text-18">
            <a:extLst xmlns:a="http://schemas.openxmlformats.org/drawingml/2006/main">
              <a:ext uri="{FF2B5EF4-FFF2-40B4-BE49-F238E27FC236}">
                <a16:creationId xmlns:a16="http://schemas.microsoft.com/office/drawing/2014/main" id="{7867CCE6-0221-4584-8F22-7E9A5CADE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06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 competing exclusive hold is blocked. Manual standby never expires automatically.</a:t>
            </a:r>
          </a:p>
        </p:txBody>
      </p:sp>
    </p:spTree>
    <p:extLst>
      <p:ext uri="{BB962C8B-B14F-4D97-AF65-F5344CB8AC3E}">
        <p14:creationId xmlns:p14="http://schemas.microsoft.com/office/powerpoint/2010/main" val="311380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xt-0">
            <a:extLst xmlns:a="http://schemas.openxmlformats.org/drawingml/2006/main">
              <a:ext uri="{FF2B5EF4-FFF2-40B4-BE49-F238E27FC236}">
                <a16:creationId xmlns:a16="http://schemas.microsoft.com/office/drawing/2014/main" id="{C0461CF5-5A46-4159-BBDE-21D61C494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A507346E-D9C5-4D0D-B1CE-CFA5B4A07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B9419BD4-B0CA-4E9C-9D0E-6404218D9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BENEFICIAL USE CASE / MANUAL COORDINATION TODAY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001949A8-8FEA-432A-8436-3F0D2DE6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Grant timing and date risk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CF7EE205-1DF2-479E-8647-8F4FAA29F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1090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An in-house run awaits grant approval while another provider asks for the trainer’s date.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DE5530F-2355-48FC-9D18-3022E1A92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10906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Benefit: Review date risk earlier, while keeping booking consent separate from</a:t>
            </a:r>
          </a:p>
          <a:p xmlns:a="http://schemas.openxmlformats.org/drawingml/2006/main">
            <a: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grant approval.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5FB7E113-0124-49C7-A8AB-B01925237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2C2F25F2-8CC2-48DF-ADB1-E985B61F4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Log the</a:t>
            </a:r>
          </a:p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pending item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AC7F027C-02F3-4CB8-9479-2DDBEFAAC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Use a private next action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for the grant chase.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2637D05D-4F31-41AB-A3DC-8237A7AAF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546679CA-1AEE-4962-A733-27B7D219A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Review the</a:t>
            </a:r>
          </a:p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grant timing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D852DAE6-5689-4493-A5F9-8B1A48694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Verify grant timing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outside the app.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3C520623-355E-49DD-B44E-A9C5AB594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4" name="text-13">
            <a:extLst xmlns:a="http://schemas.openxmlformats.org/drawingml/2006/main">
              <a:ext uri="{FF2B5EF4-FFF2-40B4-BE49-F238E27FC236}">
                <a16:creationId xmlns:a16="http://schemas.microsoft.com/office/drawing/2014/main" id="{C60303B5-AA7F-4412-9C26-D12D4593F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Choose the mode</a:t>
            </a:r>
          </a:p>
        </p:txBody>
      </p:sp>
      <p:sp>
        <p:nvSpPr>
          <p:cNvPr id="15" name="text-14">
            <a:extLst xmlns:a="http://schemas.openxmlformats.org/drawingml/2006/main">
              <a:ext uri="{FF2B5EF4-FFF2-40B4-BE49-F238E27FC236}">
                <a16:creationId xmlns:a16="http://schemas.microsoft.com/office/drawing/2014/main" id="{6F298892-BD24-4EAB-B233-29A4AC6B9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Choose manual standby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or an explicit timed hold.</a:t>
            </a:r>
          </a:p>
        </p:txBody>
      </p:sp>
      <p:sp>
        <p:nvSpPr>
          <p:cNvPr id="16" name="text-15">
            <a:extLst xmlns:a="http://schemas.openxmlformats.org/drawingml/2006/main">
              <a:ext uri="{FF2B5EF4-FFF2-40B4-BE49-F238E27FC236}">
                <a16:creationId xmlns:a16="http://schemas.microsoft.com/office/drawing/2014/main" id="{64686671-05F7-4AC7-9335-4AC525720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7" name="text-16">
            <a:extLst xmlns:a="http://schemas.openxmlformats.org/drawingml/2006/main">
              <a:ext uri="{FF2B5EF4-FFF2-40B4-BE49-F238E27FC236}">
                <a16:creationId xmlns:a16="http://schemas.microsoft.com/office/drawing/2014/main" id="{8F6A5C0F-7267-4575-89B1-602B706E7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Record the decision</a:t>
            </a:r>
          </a:p>
        </p:txBody>
      </p:sp>
      <p:sp>
        <p:nvSpPr>
          <p:cNvPr id="18" name="text-17">
            <a:extLst xmlns:a="http://schemas.openxmlformats.org/drawingml/2006/main">
              <a:ext uri="{FF2B5EF4-FFF2-40B4-BE49-F238E27FC236}">
                <a16:creationId xmlns:a16="http://schemas.microsoft.com/office/drawing/2014/main" id="{93746423-8DD0-4F83-962B-36C3AC1C0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Confirm under the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agreed policy, or agree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 change.</a:t>
            </a:r>
          </a:p>
        </p:txBody>
      </p:sp>
      <p:sp>
        <p:nvSpPr>
          <p:cNvPr id="19" name="text-18">
            <a:extLst xmlns:a="http://schemas.openxmlformats.org/drawingml/2006/main">
              <a:ext uri="{FF2B5EF4-FFF2-40B4-BE49-F238E27FC236}">
                <a16:creationId xmlns:a16="http://schemas.microsoft.com/office/drawing/2014/main" id="{3C35244F-B668-4E44-9429-17532CE8B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06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Grant approval is separate from booking consent. No e-TRiS connection or automatic eligibility check.</a:t>
            </a:r>
          </a:p>
        </p:txBody>
      </p:sp>
    </p:spTree>
    <p:extLst>
      <p:ext uri="{BB962C8B-B14F-4D97-AF65-F5344CB8AC3E}">
        <p14:creationId xmlns:p14="http://schemas.microsoft.com/office/powerpoint/2010/main" val="8378094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xt-0">
            <a:extLst xmlns:a="http://schemas.openxmlformats.org/drawingml/2006/main">
              <a:ext uri="{FF2B5EF4-FFF2-40B4-BE49-F238E27FC236}">
                <a16:creationId xmlns:a16="http://schemas.microsoft.com/office/drawing/2014/main" id="{05CC159F-283E-4D77-8E54-2794588F6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1EF4DE8A-DCE3-4E58-88AC-2C6886398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D4F923B4-C872-452D-B62B-F4F4BC707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BENEFICIAL USE CASE / WORKING PROTOTYPE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B18E07D8-2ADE-40D7-9DEA-9BE4741A9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A brief changes before delivery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9EE6B192-75C1-4822-B3EA-9CC1D21E1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1090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 provider revises the audience or learning objectives after the first outline review.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5F0FA53C-8DA8-46F6-9078-581A02061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10906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Benefit: Both sides prepare against the reviewed version, with responsibilities visible.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03009814-C78C-489C-9DA0-023C6288B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A7E95C68-8C31-4C69-9EBC-8CCE895A7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Revise the brief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AB50AB82-121C-40F2-9291-13C830C97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Record the shared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audience and objectives.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AAD2C798-AD82-4DB8-9AF6-6B33AD53F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C7B844FE-9EED-414A-91E4-D473C4115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Update the outline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8C6FF438-8F31-4C02-8190-9B5FECAB1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Publish a new revision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for review.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BD21D6B7-59EF-4E82-B611-FE130EED6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4" name="text-13">
            <a:extLst xmlns:a="http://schemas.openxmlformats.org/drawingml/2006/main">
              <a:ext uri="{FF2B5EF4-FFF2-40B4-BE49-F238E27FC236}">
                <a16:creationId xmlns:a16="http://schemas.microsoft.com/office/drawing/2014/main" id="{22753EBF-0A37-47BF-B7D3-23C226B6E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Review the plan</a:t>
            </a:r>
          </a:p>
        </p:txBody>
      </p:sp>
      <p:sp>
        <p:nvSpPr>
          <p:cNvPr id="15" name="text-14">
            <a:extLst xmlns:a="http://schemas.openxmlformats.org/drawingml/2006/main">
              <a:ext uri="{FF2B5EF4-FFF2-40B4-BE49-F238E27FC236}">
                <a16:creationId xmlns:a16="http://schemas.microsoft.com/office/drawing/2014/main" id="{CB66B2EB-5979-4E75-821D-E498E93F4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The required parties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approve the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current version.</a:t>
            </a:r>
          </a:p>
        </p:txBody>
      </p:sp>
      <p:sp>
        <p:nvSpPr>
          <p:cNvPr id="16" name="text-15">
            <a:extLst xmlns:a="http://schemas.openxmlformats.org/drawingml/2006/main">
              <a:ext uri="{FF2B5EF4-FFF2-40B4-BE49-F238E27FC236}">
                <a16:creationId xmlns:a16="http://schemas.microsoft.com/office/drawing/2014/main" id="{30031905-EF77-4D02-8C72-0826E397E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7" name="text-16">
            <a:extLst xmlns:a="http://schemas.openxmlformats.org/drawingml/2006/main">
              <a:ext uri="{FF2B5EF4-FFF2-40B4-BE49-F238E27FC236}">
                <a16:creationId xmlns:a16="http://schemas.microsoft.com/office/drawing/2014/main" id="{C466A8E4-C29A-419C-9921-AFD3FC77F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Check the materials</a:t>
            </a:r>
          </a:p>
        </p:txBody>
      </p:sp>
      <p:sp>
        <p:nvSpPr>
          <p:cNvPr id="18" name="text-17">
            <a:extLst xmlns:a="http://schemas.openxmlformats.org/drawingml/2006/main">
              <a:ext uri="{FF2B5EF4-FFF2-40B4-BE49-F238E27FC236}">
                <a16:creationId xmlns:a16="http://schemas.microsoft.com/office/drawing/2014/main" id="{AD282AAB-BA05-4B9E-9954-E65F6B601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Each side reviews its own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assigned items.</a:t>
            </a:r>
          </a:p>
        </p:txBody>
      </p:sp>
      <p:sp>
        <p:nvSpPr>
          <p:cNvPr id="19" name="text-18">
            <a:extLst xmlns:a="http://schemas.openxmlformats.org/drawingml/2006/main">
              <a:ext uri="{FF2B5EF4-FFF2-40B4-BE49-F238E27FC236}">
                <a16:creationId xmlns:a16="http://schemas.microsoft.com/office/drawing/2014/main" id="{20AE7301-BEAC-43E4-84D7-4F2FC55F6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06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 changed brief requires renewed outline and materials review. Approval does not confirm a booking.</a:t>
            </a:r>
          </a:p>
        </p:txBody>
      </p:sp>
    </p:spTree>
    <p:extLst>
      <p:ext uri="{BB962C8B-B14F-4D97-AF65-F5344CB8AC3E}">
        <p14:creationId xmlns:p14="http://schemas.microsoft.com/office/powerpoint/2010/main" val="160245731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xt-0">
            <a:extLst xmlns:a="http://schemas.openxmlformats.org/drawingml/2006/main">
              <a:ext uri="{FF2B5EF4-FFF2-40B4-BE49-F238E27FC236}">
                <a16:creationId xmlns:a16="http://schemas.microsoft.com/office/drawing/2014/main" id="{1F755EE5-A220-4DF8-9675-B44348437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1F27F150-CFAA-4F1E-90E3-D0C7DCE18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12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5D640E0-12CE-4E55-B6DC-08976CA8F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BENEFICIAL USE CASE / WORKING PROTOTYPE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B26202D0-CBB2-4DFF-8415-BCD18859A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Follow-up after the workshop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FDD8650-85D3-4F78-A7CE-6FD83A872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1090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The workshop has ended. Feedback and a provider support task still need attention.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D3AC7A47-6B68-43AE-AA91-71E2CBB1A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10906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Benefit: The next action stays attached to the run, with an owner and a visible status.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0EF00FBA-E56A-4DBF-ABCE-D30C3A670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9FF1C463-4F5C-4E77-B695-3A7529278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Record delivery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287A916B-6718-48B5-B556-FA7F1CD85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The trainer records the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actual outcome.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DC70F5FA-4580-4A37-A0E5-AEB0331C5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547709D9-C1B6-42F6-82E5-D9A38E6E8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Share the feedback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E7BBD099-9C4D-4843-8331-23E1B0278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Both sides can add a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shared summary.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2556A9B5-BA6A-48B1-85E5-CD5343C28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4" name="text-13">
            <a:extLst xmlns:a="http://schemas.openxmlformats.org/drawingml/2006/main">
              <a:ext uri="{FF2B5EF4-FFF2-40B4-BE49-F238E27FC236}">
                <a16:creationId xmlns:a16="http://schemas.microsoft.com/office/drawing/2014/main" id="{143987E9-D592-4A0A-A25C-B6D485764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Assign the follow-up</a:t>
            </a:r>
          </a:p>
        </p:txBody>
      </p:sp>
      <p:sp>
        <p:nvSpPr>
          <p:cNvPr id="15" name="text-14">
            <a:extLst xmlns:a="http://schemas.openxmlformats.org/drawingml/2006/main">
              <a:ext uri="{FF2B5EF4-FFF2-40B4-BE49-F238E27FC236}">
                <a16:creationId xmlns:a16="http://schemas.microsoft.com/office/drawing/2014/main" id="{E99B4440-EBBB-44A9-8228-5C3994DF3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Give the support task an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owner and due date.</a:t>
            </a:r>
          </a:p>
        </p:txBody>
      </p:sp>
      <p:sp>
        <p:nvSpPr>
          <p:cNvPr id="16" name="text-15">
            <a:extLst xmlns:a="http://schemas.openxmlformats.org/drawingml/2006/main">
              <a:ext uri="{FF2B5EF4-FFF2-40B4-BE49-F238E27FC236}">
                <a16:creationId xmlns:a16="http://schemas.microsoft.com/office/drawing/2014/main" id="{F3896FAE-26F6-4A35-97CE-0D406905B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7" name="text-16">
            <a:extLst xmlns:a="http://schemas.openxmlformats.org/drawingml/2006/main">
              <a:ext uri="{FF2B5EF4-FFF2-40B4-BE49-F238E27FC236}">
                <a16:creationId xmlns:a16="http://schemas.microsoft.com/office/drawing/2014/main" id="{EF9D1B70-1BE6-4D17-9337-C44902B14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Close with a note</a:t>
            </a:r>
          </a:p>
        </p:txBody>
      </p:sp>
      <p:sp>
        <p:nvSpPr>
          <p:cNvPr id="18" name="text-17">
            <a:extLst xmlns:a="http://schemas.openxmlformats.org/drawingml/2006/main">
              <a:ext uri="{FF2B5EF4-FFF2-40B4-BE49-F238E27FC236}">
                <a16:creationId xmlns:a16="http://schemas.microsoft.com/office/drawing/2014/main" id="{C0366883-7C67-408D-9484-CBA3C4224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The responsible side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records completion.</a:t>
            </a:r>
          </a:p>
        </p:txBody>
      </p:sp>
      <p:sp>
        <p:nvSpPr>
          <p:cNvPr id="19" name="text-18">
            <a:extLst xmlns:a="http://schemas.openxmlformats.org/drawingml/2006/main">
              <a:ext uri="{FF2B5EF4-FFF2-40B4-BE49-F238E27FC236}">
                <a16:creationId xmlns:a16="http://schemas.microsoft.com/office/drawing/2014/main" id="{E69532C2-6133-4F19-B084-B14C7045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06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Booking confirmation, delivery and payment remain separate. No finance workflow is live.</a:t>
            </a:r>
          </a:p>
        </p:txBody>
      </p:sp>
    </p:spTree>
    <p:extLst>
      <p:ext uri="{BB962C8B-B14F-4D97-AF65-F5344CB8AC3E}">
        <p14:creationId xmlns:p14="http://schemas.microsoft.com/office/powerpoint/2010/main" val="65378472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25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0">
            <a:extLst xmlns:a="http://schemas.openxmlformats.org/drawingml/2006/main">
              <a:ext uri="{FF2B5EF4-FFF2-40B4-BE49-F238E27FC236}">
                <a16:creationId xmlns:a16="http://schemas.microsoft.com/office/drawing/2014/main" id="{F04F95C6-3681-49C7-9821-53549FB1F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6CDE3CF1-2DFD-48D9-A8A4-1EB125012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C9E6DC"/>
                </a:solidFill>
                <a:latin typeface="Segoe UI"/>
                <a:ea typeface="Segoe UI"/>
                <a:cs typeface="Segoe UI"/>
              </a:rPr>
              <a:t>13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D3A167D5-8FC0-42AD-994C-480F651E0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C9E6DC"/>
                </a:solidFill>
                <a:latin typeface="Segoe UI"/>
                <a:ea typeface="Segoe UI"/>
                <a:cs typeface="Segoe UI"/>
              </a:rPr>
              <a:t>FOR BOTH SIDES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D9A21621-6304-4795-86A7-8478294F3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Trainer and provider</a:t>
            </a:r>
          </a:p>
          <a:p xmlns:a="http://schemas.openxmlformats.org/drawingml/2006/main">
            <a: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work from one agreement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DD9C858F-FBB7-4A78-8119-4EC4A33D7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05125"/>
            <a:ext cx="485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pPr>
            <a:r>
              <a:rPr sz="2700" b="1">
                <a:solidFill>
                  <a:srgbClr val="C9E6DC"/>
                </a:solidFill>
                <a:latin typeface="Segoe UI"/>
                <a:ea typeface="Segoe UI"/>
                <a:cs typeface="Segoe UI"/>
              </a:rPr>
              <a:t>For the trainer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270212DF-B0AE-49A8-AC10-713B1A999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4762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See commitment clearly.</a:t>
            </a:r>
          </a:p>
          <a:p xmlns:a="http://schemas.openxmlformats.org/drawingml/2006/main">
            <a: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Prepare against the agreed version.</a:t>
            </a:r>
          </a:p>
          <a:p xmlns:a="http://schemas.openxmlformats.org/drawingml/2006/main">
            <a: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Keep support promises visible.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DE1A6986-C3C7-4EE2-B736-367CB74AB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0512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pPr>
            <a:r>
              <a:rPr sz="2700" b="1">
                <a:solidFill>
                  <a:srgbClr val="C9E6DC"/>
                </a:solidFill>
                <a:latin typeface="Segoe UI"/>
                <a:ea typeface="Segoe UI"/>
                <a:cs typeface="Segoe UI"/>
              </a:rPr>
              <a:t>For the provider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D109316F-E4B8-4893-9D0D-C05BC56B3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14750"/>
            <a:ext cx="49053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Coordinate the run.</a:t>
            </a:r>
          </a:p>
          <a:p xmlns:a="http://schemas.openxmlformats.org/drawingml/2006/main">
            <a: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Review the outline.</a:t>
            </a:r>
          </a:p>
          <a:p xmlns:a="http://schemas.openxmlformats.org/drawingml/2006/main">
            <a:pPr algn="l">
              <a:defRPr sz="21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Track the work assigned to your side.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3301F93C-A8E5-464C-B448-B477E9B3A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06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B9C9D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9C9D7"/>
                </a:solidFill>
                <a:latin typeface="Segoe UI"/>
                <a:ea typeface="Segoe UI"/>
                <a:cs typeface="Segoe UI"/>
              </a:rPr>
              <a:t>Each workspace keeps its private enquiries and internal notes.</a:t>
            </a:r>
          </a:p>
        </p:txBody>
      </p:sp>
    </p:spTree>
    <p:extLst>
      <p:ext uri="{BB962C8B-B14F-4D97-AF65-F5344CB8AC3E}">
        <p14:creationId xmlns:p14="http://schemas.microsoft.com/office/powerpoint/2010/main" val="7100773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6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xt-0">
            <a:extLst xmlns:a="http://schemas.openxmlformats.org/drawingml/2006/main">
              <a:ext uri="{FF2B5EF4-FFF2-40B4-BE49-F238E27FC236}">
                <a16:creationId xmlns:a16="http://schemas.microsoft.com/office/drawing/2014/main" id="{2132CC57-676F-4476-A3E6-9ADDDFFED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A7EE497A-FCCF-4172-862A-A7A487FB4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14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0B0E82C-8EF9-4A49-B6EB-7EFF73B68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BENEFICIAL USE CASE / PLANNED AI ASSISTANCE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0A925644-933E-43AC-8FA8-DC2CCDC16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AI drafts the next chase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FC7B392B-F48A-4DA5-A317-38B2CBCA6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1090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 trainer wants a short briefing and a draft follow-up before starting the day.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5DD39A18-6A49-452B-B941-47023D116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10906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Benefit: The intended benefit is less preparation for routine admin, with the trainer</a:t>
            </a:r>
          </a:p>
          <a:p xmlns:a="http://schemas.openxmlformats.org/drawingml/2006/main">
            <a:pPr algn="l">
              <a:defRPr sz="20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in control.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067F938D-0EDB-4A21-B91E-2F766D7D2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6F8A8657-8884-4E26-A01D-5FC69C263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Choose the context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FCD7E5B9-471A-4A7E-B860-1CA7CFE3C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The trainer controls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which records the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assistant may use.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03F01095-9022-49FA-ACDE-B166E8388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41E45B5E-45D3-4F7F-A56D-2C67317D2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Summarise the work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B11B922C-77A2-487E-95A5-62562931A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The assistant would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highlight what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needs attention.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40CD3598-2F1B-4467-9A16-566932533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4" name="text-13">
            <a:extLst xmlns:a="http://schemas.openxmlformats.org/drawingml/2006/main">
              <a:ext uri="{FF2B5EF4-FFF2-40B4-BE49-F238E27FC236}">
                <a16:creationId xmlns:a16="http://schemas.microsoft.com/office/drawing/2014/main" id="{D80D4D9D-A639-4407-BAAF-0C73C9325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Prepare a draft</a:t>
            </a:r>
          </a:p>
        </p:txBody>
      </p:sp>
      <p:sp>
        <p:nvSpPr>
          <p:cNvPr id="15" name="text-14">
            <a:extLst xmlns:a="http://schemas.openxmlformats.org/drawingml/2006/main">
              <a:ext uri="{FF2B5EF4-FFF2-40B4-BE49-F238E27FC236}">
                <a16:creationId xmlns:a16="http://schemas.microsoft.com/office/drawing/2014/main" id="{AD41018C-DBE8-4848-8197-5E6FB79D3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 proposed follow-up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stays ready for review.</a:t>
            </a:r>
          </a:p>
        </p:txBody>
      </p:sp>
      <p:sp>
        <p:nvSpPr>
          <p:cNvPr id="16" name="text-15">
            <a:extLst xmlns:a="http://schemas.openxmlformats.org/drawingml/2006/main">
              <a:ext uri="{FF2B5EF4-FFF2-40B4-BE49-F238E27FC236}">
                <a16:creationId xmlns:a16="http://schemas.microsoft.com/office/drawing/2014/main" id="{4E58DDAE-9C9E-4DB3-AC28-DC57098C7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1433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7" name="text-16">
            <a:extLst xmlns:a="http://schemas.openxmlformats.org/drawingml/2006/main">
              <a:ext uri="{FF2B5EF4-FFF2-40B4-BE49-F238E27FC236}">
                <a16:creationId xmlns:a16="http://schemas.microsoft.com/office/drawing/2014/main" id="{BD450BDF-B485-4E32-8AF4-B35E5DDF5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533900"/>
            <a:ext cx="2533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Trainer decides</a:t>
            </a:r>
          </a:p>
        </p:txBody>
      </p:sp>
      <p:sp>
        <p:nvSpPr>
          <p:cNvPr id="18" name="text-17">
            <a:extLst xmlns:a="http://schemas.openxmlformats.org/drawingml/2006/main">
              <a:ext uri="{FF2B5EF4-FFF2-40B4-BE49-F238E27FC236}">
                <a16:creationId xmlns:a16="http://schemas.microsoft.com/office/drawing/2014/main" id="{FDD3EDA0-738B-45CD-8AA9-58A45DBEE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5257800"/>
            <a:ext cx="2533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The trainer reviews any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next action before</a:t>
            </a:r>
          </a:p>
          <a:p xmlns:a="http://schemas.openxmlformats.org/drawingml/2006/main">
            <a:pPr algn="l">
              <a:defRPr sz="17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it happens.</a:t>
            </a:r>
          </a:p>
        </p:txBody>
      </p:sp>
      <p:sp>
        <p:nvSpPr>
          <p:cNvPr id="19" name="text-18">
            <a:extLst xmlns:a="http://schemas.openxmlformats.org/drawingml/2006/main">
              <a:ext uri="{FF2B5EF4-FFF2-40B4-BE49-F238E27FC236}">
                <a16:creationId xmlns:a16="http://schemas.microsoft.com/office/drawing/2014/main" id="{9F59D2EA-B8A4-478B-9D7D-EACCA67F8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06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This flow is planned. No AI account, live message sending or autonomous action is connected.</a:t>
            </a:r>
          </a:p>
        </p:txBody>
      </p:sp>
    </p:spTree>
    <p:extLst>
      <p:ext uri="{BB962C8B-B14F-4D97-AF65-F5344CB8AC3E}">
        <p14:creationId xmlns:p14="http://schemas.microsoft.com/office/powerpoint/2010/main" val="151649227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6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0">
            <a:extLst xmlns:a="http://schemas.openxmlformats.org/drawingml/2006/main">
              <a:ext uri="{FF2B5EF4-FFF2-40B4-BE49-F238E27FC236}">
                <a16:creationId xmlns:a16="http://schemas.microsoft.com/office/drawing/2014/main" id="{4C23B8CE-E93C-4658-8985-87BDCB432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2A0A8210-A511-42C0-BB61-9C70C1B6E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15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2E3C05DC-AC6F-417A-9523-C451E44A6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WHERE THE PRODUCT STANDS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209BCE49-10BC-4539-A7EE-73C02C490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A working local foundation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E1F103BB-9723-4201-A770-73F17AA29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2250"/>
            <a:ext cx="3238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0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0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0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0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0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0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0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0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0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0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0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005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60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C7E06051-EEDA-4712-A0B6-B163FC73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4095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API integration tests passed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2C50FA0A-B378-4D5F-86EB-9B5646CE1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4095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19 October 2026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50F756DF-303E-4794-9A01-487C073E9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952750"/>
            <a:ext cx="59055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Durable enquiries and accounts</a:t>
            </a:r>
          </a:p>
          <a:p xmlns:a="http://schemas.openxmlformats.org/drawingml/2006/main">
            <a:pPr algn="l">
              <a:defRPr sz="217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Concurrent booking conflict checks</a:t>
            </a:r>
          </a:p>
          <a:p xmlns:a="http://schemas.openxmlformats.org/drawingml/2006/main">
            <a:pPr algn="l">
              <a:defRPr sz="217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Worker-driven hold expiry</a:t>
            </a:r>
          </a:p>
          <a:p xmlns:a="http://schemas.openxmlformats.org/drawingml/2006/main">
            <a:pPr algn="l">
              <a:defRPr sz="217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Preparation and delivery workflow</a:t>
            </a:r>
          </a:p>
          <a:p xmlns:a="http://schemas.openxmlformats.org/drawingml/2006/main">
            <a:pPr algn="l">
              <a:defRPr sz="217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Restart persistence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E78C0B04-2094-4590-AD08-817B072B2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06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Verified locally with synthetic data. Public product launch and production certification are still ahead.</a:t>
            </a:r>
          </a:p>
        </p:txBody>
      </p:sp>
    </p:spTree>
    <p:extLst>
      <p:ext uri="{BB962C8B-B14F-4D97-AF65-F5344CB8AC3E}">
        <p14:creationId xmlns:p14="http://schemas.microsoft.com/office/powerpoint/2010/main" val="120419307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6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0">
            <a:extLst xmlns:a="http://schemas.openxmlformats.org/drawingml/2006/main">
              <a:ext uri="{FF2B5EF4-FFF2-40B4-BE49-F238E27FC236}">
                <a16:creationId xmlns:a16="http://schemas.microsoft.com/office/drawing/2014/main" id="{5B1A1E9F-A71E-4797-98B9-FCD56F47B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B061BD72-0192-40A6-A9D8-9AD7B5078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16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F9359E7A-A256-489F-A4CF-D65246AA1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PRODUCT DIRECTION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35A96E8-B245-4358-94BF-128A7D861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The next chapter follows real use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C063D6C7-11A0-415A-8F6B-CFFD79386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76550"/>
            <a:ext cx="61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8030329F-1BBB-4489-886B-EC385959D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876550"/>
            <a:ext cx="438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Now: workflow prototype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E57018EA-9265-4F88-B896-567FBA604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7655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Bookings, preparation, delivery and follow-up in</a:t>
            </a:r>
          </a:p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 local synthetic environment.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45984AE3-D834-4393-BF49-58CE7CC3A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61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9D546670-B5BD-4285-9552-76BA88A46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24300"/>
            <a:ext cx="438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Next: policy and pilot review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50194212-6DD1-4BEB-8EEA-30CCCD8DA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9243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Resolve operating policies and review realistic</a:t>
            </a:r>
          </a:p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daily use.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16EA6E37-2929-4FD2-BA31-D694D917C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61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02C8D2B2-3B22-467C-B58C-E83C55AEF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972050"/>
            <a:ext cx="438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Later: integrations and AI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28357CFB-8F57-41E7-A5E4-D28239985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97205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Connect chosen tools, with controlled</a:t>
            </a:r>
          </a:p>
          <a:p xmlns:a="http://schemas.openxmlformats.org/drawingml/2006/main">
            <a:pPr algn="l">
              <a:defRPr sz="18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permissions and human review.</a:t>
            </a:r>
          </a:p>
        </p:txBody>
      </p:sp>
      <p:sp>
        <p:nvSpPr>
          <p:cNvPr id="14" name="text-13">
            <a:extLst xmlns:a="http://schemas.openxmlformats.org/drawingml/2006/main">
              <a:ext uri="{FF2B5EF4-FFF2-40B4-BE49-F238E27FC236}">
                <a16:creationId xmlns:a16="http://schemas.microsoft.com/office/drawing/2014/main" id="{072837C2-61A7-4908-AD18-DC67ACC35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06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Finance, pricing and production rollout remain separate decisions.</a:t>
            </a:r>
          </a:p>
        </p:txBody>
      </p:sp>
    </p:spTree>
    <p:extLst>
      <p:ext uri="{BB962C8B-B14F-4D97-AF65-F5344CB8AC3E}">
        <p14:creationId xmlns:p14="http://schemas.microsoft.com/office/powerpoint/2010/main" val="128135337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1425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56FFDA99-E616-4519-9FBD-922729658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95E89F99-3F5D-48A7-86F7-C7FAB0BCB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C9E6DC"/>
                </a:solidFill>
                <a:latin typeface="Segoe UI"/>
                <a:ea typeface="Segoe UI"/>
                <a:cs typeface="Segoe UI"/>
              </a:rPr>
              <a:t>17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C527D578-E3D8-4934-B120-90F647643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C9E6DC"/>
                </a:solidFill>
                <a:latin typeface="Segoe UI"/>
                <a:ea typeface="Segoe UI"/>
                <a:cs typeface="Segoe UI"/>
              </a:rPr>
              <a:t>JOIN THE WAITING LIST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8B16BBCD-9CCB-4B80-9F62-1F8891BD6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Your training reality</a:t>
            </a:r>
          </a:p>
          <a:p xmlns:a="http://schemas.openxmlformats.org/drawingml/2006/main">
            <a:pPr algn="l">
              <a:defRPr sz="405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shapes the next version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81CBFB24-B42B-40DC-B3FF-B6E47BA27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2250"/>
            <a:ext cx="105727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8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8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8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8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8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8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8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8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8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8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4800" b="1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Built by a trainer.</a:t>
            </a:r>
          </a:p>
          <a:p xmlns:a="http://schemas.openxmlformats.org/drawingml/2006/main">
            <a:pPr algn="l">
              <a:defRPr sz="48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4800" b="1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For trainers + their</a:t>
            </a:r>
          </a:p>
          <a:p xmlns:a="http://schemas.openxmlformats.org/drawingml/2006/main">
            <a:pPr algn="l">
              <a:defRPr sz="4800" b="1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4800" b="1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AI assistants.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1B503D1F-1B74-49E8-A4DC-DFD17D88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95900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C9E6D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C9E6DC"/>
                </a:solidFill>
                <a:latin typeface="Segoe UI"/>
                <a:ea typeface="Segoe UI"/>
                <a:cs typeface="Segoe UI"/>
              </a:rPr>
              <a:t>Pilot and launch updates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574EE60A-80BD-418E-A8BF-836526E85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38825"/>
            <a:ext cx="1057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F6F5E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F6F5EF"/>
                </a:solidFill>
                <a:latin typeface="Segoe UI"/>
                <a:ea typeface="Segoe UI"/>
                <a:cs typeface="Segoe UI"/>
              </a:rPr>
              <a:t>trainers-connect-waitlist.lifeisagame.chatgpt.site</a:t>
            </a:r>
          </a:p>
        </p:txBody>
      </p:sp>
    </p:spTree>
    <p:extLst>
      <p:ext uri="{BB962C8B-B14F-4D97-AF65-F5344CB8AC3E}">
        <p14:creationId xmlns:p14="http://schemas.microsoft.com/office/powerpoint/2010/main" val="126284463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6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A20DD9F5-EBE1-4150-A89D-A57332947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Trainer’s Connect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49417EE7-2560-4860-9932-1023AF797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429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18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51A2534D-924D-4319-9ACF-DF4F1BB8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TECHNICAL APPENDIX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E971E558-46F0-47AD-9A54-6B7E43BA0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53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Open foundations, controlled source access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5D1D72A4-5A2D-40F3-89A7-384C8A3F3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6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6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6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6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6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6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6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6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6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625" b="1">
                <a:solidFill>
                  <a:srgbClr val="244ED8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244ED8"/>
                </a:solidFill>
                <a:latin typeface="Segoe UI"/>
                <a:ea typeface="Segoe UI"/>
                <a:cs typeface="Segoe UI"/>
              </a:rPr>
              <a:t>The core uses open-source components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724D4A0D-09D9-4359-9ECF-EAD5CD785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48577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32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32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32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32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32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32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32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32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32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React + Vite</a:t>
            </a:r>
          </a:p>
          <a:p xmlns:a="http://schemas.openxmlformats.org/drawingml/2006/main">
            <a:pPr algn="l">
              <a:defRPr sz="232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NestJS + TypeScript</a:t>
            </a:r>
          </a:p>
          <a:p xmlns:a="http://schemas.openxmlformats.org/drawingml/2006/main">
            <a:pPr algn="l">
              <a:defRPr sz="2325" b="0">
                <a:solidFill>
                  <a:srgbClr val="142537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142537"/>
                </a:solidFill>
                <a:latin typeface="Segoe UI"/>
                <a:ea typeface="Segoe UI"/>
                <a:cs typeface="Segoe UI"/>
              </a:rPr>
              <a:t>PostgreSQL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86F2055F-DB1B-4758-9F5B-91A2093CD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33800"/>
            <a:ext cx="5238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Application source stays private.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0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Cal.diy is a design reference.</a:t>
            </a:r>
          </a:p>
          <a:p xmlns:a="http://schemas.openxmlformats.org/drawingml/2006/main">
            <a:pPr algn="l">
              <a:defRPr sz="20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Its code is not a runtime dependency.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59054519-B9B6-4622-A87E-CB9655649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06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66574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566574"/>
                </a:solidFill>
                <a:latin typeface="Segoe UI"/>
                <a:ea typeface="Segoe UI"/>
                <a:cs typeface="Segoe UI"/>
              </a:rPr>
              <a:t>Source folders, repository access and upstream licence links are listed in the separate owner guide.</a:t>
            </a:r>
          </a:p>
        </p:txBody>
      </p:sp>
    </p:spTree>
    <p:extLst>
      <p:ext uri="{BB962C8B-B14F-4D97-AF65-F5344CB8AC3E}">
        <p14:creationId xmlns:p14="http://schemas.microsoft.com/office/powerpoint/2010/main" val="2753759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2026-10-19T21:47:56.6650000Z</dcterms:created>
  <dcterms:modified xsi:type="dcterms:W3CDTF">2026-10-19T21:47:56.6650000Z</dcterms:modified>
</coreProperties>
</file>